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9" r:id="rId2"/>
    <p:sldMasterId id="2147483684" r:id="rId3"/>
    <p:sldMasterId id="2147483696" r:id="rId4"/>
  </p:sldMasterIdLst>
  <p:notesMasterIdLst>
    <p:notesMasterId r:id="rId17"/>
  </p:notesMasterIdLst>
  <p:handoutMasterIdLst>
    <p:handoutMasterId r:id="rId18"/>
  </p:handoutMasterIdLst>
  <p:sldIdLst>
    <p:sldId id="302" r:id="rId5"/>
    <p:sldId id="567" r:id="rId6"/>
    <p:sldId id="308" r:id="rId7"/>
    <p:sldId id="570" r:id="rId8"/>
    <p:sldId id="571" r:id="rId9"/>
    <p:sldId id="568" r:id="rId10"/>
    <p:sldId id="563" r:id="rId11"/>
    <p:sldId id="564" r:id="rId12"/>
    <p:sldId id="565" r:id="rId13"/>
    <p:sldId id="566" r:id="rId14"/>
    <p:sldId id="569" r:id="rId15"/>
    <p:sldId id="303"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1" autoAdjust="0"/>
    <p:restoredTop sz="95673" autoAdjust="0"/>
  </p:normalViewPr>
  <p:slideViewPr>
    <p:cSldViewPr>
      <p:cViewPr varScale="1">
        <p:scale>
          <a:sx n="89" d="100"/>
          <a:sy n="89" d="100"/>
        </p:scale>
        <p:origin x="1474" y="77"/>
      </p:cViewPr>
      <p:guideLst>
        <p:guide orient="horz" pos="2160"/>
        <p:guide pos="2880"/>
      </p:guideLst>
    </p:cSldViewPr>
  </p:slideViewPr>
  <p:outlineViewPr>
    <p:cViewPr>
      <p:scale>
        <a:sx n="33" d="100"/>
        <a:sy n="33" d="100"/>
      </p:scale>
      <p:origin x="0" y="21330"/>
    </p:cViewPr>
  </p:outlineViewPr>
  <p:notesTextViewPr>
    <p:cViewPr>
      <p:scale>
        <a:sx n="1" d="1"/>
        <a:sy n="1" d="1"/>
      </p:scale>
      <p:origin x="0" y="0"/>
    </p:cViewPr>
  </p:notesTextViewPr>
  <p:sorterViewPr>
    <p:cViewPr>
      <p:scale>
        <a:sx n="140" d="100"/>
        <a:sy n="140" d="100"/>
      </p:scale>
      <p:origin x="0" y="0"/>
    </p:cViewPr>
  </p:sorterViewPr>
  <p:notesViewPr>
    <p:cSldViewPr>
      <p:cViewPr varScale="1">
        <p:scale>
          <a:sx n="81" d="100"/>
          <a:sy n="81" d="100"/>
        </p:scale>
        <p:origin x="-2814"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fld id="{2ACECA6C-1AA9-40C6-AB16-9566CDC5F01C}" type="datetimeFigureOut">
              <a:rPr lang="en-US" smtClean="0"/>
              <a:t>11/29/2016</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6A9FEA3D-0EA7-43C9-BA7C-BBB9AACF24E8}" type="slidenum">
              <a:rPr lang="en-US" smtClean="0"/>
              <a:t>‹#›</a:t>
            </a:fld>
            <a:endParaRPr lang="en-US"/>
          </a:p>
        </p:txBody>
      </p:sp>
    </p:spTree>
    <p:extLst>
      <p:ext uri="{BB962C8B-B14F-4D97-AF65-F5344CB8AC3E}">
        <p14:creationId xmlns:p14="http://schemas.microsoft.com/office/powerpoint/2010/main" val="1443284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67C18731-ACDA-46E4-9C35-4D356FF5517D}" type="datetimeFigureOut">
              <a:rPr lang="en-US" smtClean="0"/>
              <a:t>11/29/2016</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98B77550-FF4B-4F01-BF68-2A0D9BA2FA39}" type="slidenum">
              <a:rPr lang="en-US" smtClean="0"/>
              <a:t>‹#›</a:t>
            </a:fld>
            <a:endParaRPr lang="en-US"/>
          </a:p>
        </p:txBody>
      </p:sp>
    </p:spTree>
    <p:extLst>
      <p:ext uri="{BB962C8B-B14F-4D97-AF65-F5344CB8AC3E}">
        <p14:creationId xmlns:p14="http://schemas.microsoft.com/office/powerpoint/2010/main" val="2561511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B77550-FF4B-4F01-BF68-2A0D9BA2FA39}" type="slidenum">
              <a:rPr lang="en-US" smtClean="0"/>
              <a:t>6</a:t>
            </a:fld>
            <a:endParaRPr lang="en-US"/>
          </a:p>
        </p:txBody>
      </p:sp>
    </p:spTree>
    <p:extLst>
      <p:ext uri="{BB962C8B-B14F-4D97-AF65-F5344CB8AC3E}">
        <p14:creationId xmlns:p14="http://schemas.microsoft.com/office/powerpoint/2010/main" val="1977735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B77550-FF4B-4F01-BF68-2A0D9BA2FA39}" type="slidenum">
              <a:rPr lang="en-US" smtClean="0"/>
              <a:t>7</a:t>
            </a:fld>
            <a:endParaRPr lang="en-US"/>
          </a:p>
        </p:txBody>
      </p:sp>
    </p:spTree>
    <p:extLst>
      <p:ext uri="{BB962C8B-B14F-4D97-AF65-F5344CB8AC3E}">
        <p14:creationId xmlns:p14="http://schemas.microsoft.com/office/powerpoint/2010/main" val="2020114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B77550-FF4B-4F01-BF68-2A0D9BA2FA39}" type="slidenum">
              <a:rPr lang="en-US" smtClean="0"/>
              <a:t>8</a:t>
            </a:fld>
            <a:endParaRPr lang="en-US"/>
          </a:p>
        </p:txBody>
      </p:sp>
    </p:spTree>
    <p:extLst>
      <p:ext uri="{BB962C8B-B14F-4D97-AF65-F5344CB8AC3E}">
        <p14:creationId xmlns:p14="http://schemas.microsoft.com/office/powerpoint/2010/main" val="15773631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228600"/>
            <a:ext cx="1143000" cy="838200"/>
          </a:xfrm>
          <a:prstGeom prst="rect">
            <a:avLst/>
          </a:prstGeom>
        </p:spPr>
      </p:pic>
    </p:spTree>
    <p:extLst>
      <p:ext uri="{BB962C8B-B14F-4D97-AF65-F5344CB8AC3E}">
        <p14:creationId xmlns:p14="http://schemas.microsoft.com/office/powerpoint/2010/main" val="21110332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2"/>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9FC50021-1858-4F76-9CEE-41E46A55994E}" type="datetime1">
              <a:rPr lang="en-US" smtClean="0">
                <a:solidFill>
                  <a:prstClr val="black"/>
                </a:solidFill>
              </a:rPr>
              <a:pPr/>
              <a:t>11/29/2016</a:t>
            </a:fld>
            <a:endParaRPr lang="en-US">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r>
              <a:rPr lang="en-US" smtClean="0">
                <a:solidFill>
                  <a:prstClr val="black">
                    <a:tint val="75000"/>
                  </a:prstClr>
                </a:solidFill>
              </a:rPr>
              <a:t>NYU Confidential</a:t>
            </a:r>
            <a:endParaRPr lang="en-US">
              <a:solidFill>
                <a:prstClr val="black">
                  <a:tint val="75000"/>
                </a:prstClr>
              </a:solidFill>
            </a:endParaRPr>
          </a:p>
        </p:txBody>
      </p:sp>
      <p:sp>
        <p:nvSpPr>
          <p:cNvPr id="6" name="Slide Number Placeholder 5"/>
          <p:cNvSpPr>
            <a:spLocks noGrp="1"/>
          </p:cNvSpPr>
          <p:nvPr>
            <p:ph type="sldNum" sz="quarter" idx="12"/>
          </p:nvPr>
        </p:nvSpPr>
        <p:spPr>
          <a:xfrm>
            <a:off x="6324600" y="5211764"/>
            <a:ext cx="2133600" cy="365125"/>
          </a:xfrm>
          <a:prstGeom prst="rect">
            <a:avLst/>
          </a:prstGeom>
        </p:spPr>
        <p:txBody>
          <a:bodyPr/>
          <a:lstStyle/>
          <a:p>
            <a:fld id="{B6F15528-21DE-4FAA-801E-634DDDAF4B2B}" type="slidenum">
              <a:rPr lang="en-US" smtClean="0">
                <a:solidFill>
                  <a:srgbClr val="9BBB59"/>
                </a:solidFill>
              </a:rPr>
              <a:pPr/>
              <a:t>‹#›</a:t>
            </a:fld>
            <a:endParaRPr lang="en-US">
              <a:solidFill>
                <a:srgbClr val="9BBB59"/>
              </a:solidFill>
            </a:endParaRPr>
          </a:p>
        </p:txBody>
      </p:sp>
    </p:spTree>
    <p:extLst>
      <p:ext uri="{BB962C8B-B14F-4D97-AF65-F5344CB8AC3E}">
        <p14:creationId xmlns:p14="http://schemas.microsoft.com/office/powerpoint/2010/main" val="2312094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221016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1D8BD707-D9CF-40AE-B4C6-C98DA3205C09}" type="datetimeFigureOut">
              <a:rPr lang="en-US" smtClean="0"/>
              <a:pPr/>
              <a:t>11/29/2016</a:t>
            </a:fld>
            <a:endParaRPr lang="en-US" dirty="0"/>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16762749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0F270C-720D-46A6-B6A0-3097D6680345}"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2818332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0F270C-720D-46A6-B6A0-3097D6680345}"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33762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0F270C-720D-46A6-B6A0-3097D6680345}"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252042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0F270C-720D-46A6-B6A0-3097D6680345}"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40010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0F270C-720D-46A6-B6A0-3097D6680345}" type="datetimeFigureOut">
              <a:rPr lang="en-US" smtClean="0"/>
              <a:t>11/29/2016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37353336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0F270C-720D-46A6-B6A0-3097D6680345}" type="datetimeFigureOut">
              <a:rPr lang="en-US" smtClean="0"/>
              <a:t>11/29/2016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727783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F270C-720D-46A6-B6A0-3097D6680345}" type="datetimeFigureOut">
              <a:rPr lang="en-US" smtClean="0"/>
              <a:t>11/29/2016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294960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Slide Number Placeholder 5"/>
          <p:cNvSpPr txBox="1">
            <a:spLocks/>
          </p:cNvSpPr>
          <p:nvPr userDrawn="1"/>
        </p:nvSpPr>
        <p:spPr>
          <a:xfrm>
            <a:off x="6553200" y="6356352"/>
            <a:ext cx="2133600" cy="365125"/>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900"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228600"/>
            <a:ext cx="1143000" cy="838200"/>
          </a:xfrm>
          <a:prstGeom prst="rect">
            <a:avLst/>
          </a:prstGeom>
        </p:spPr>
      </p:pic>
    </p:spTree>
    <p:extLst>
      <p:ext uri="{BB962C8B-B14F-4D97-AF65-F5344CB8AC3E}">
        <p14:creationId xmlns:p14="http://schemas.microsoft.com/office/powerpoint/2010/main" val="169721683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F270C-720D-46A6-B6A0-3097D6680345}"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30097789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F270C-720D-46A6-B6A0-3097D6680345}"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3193425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0F270C-720D-46A6-B6A0-3097D6680345}"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4456488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0F270C-720D-46A6-B6A0-3097D6680345}"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B0E51-39C2-462E-85F3-28C1CD7E06DC}" type="slidenum">
              <a:rPr lang="en-US" smtClean="0"/>
              <a:t>‹#›</a:t>
            </a:fld>
            <a:endParaRPr lang="en-US"/>
          </a:p>
        </p:txBody>
      </p:sp>
    </p:spTree>
    <p:extLst>
      <p:ext uri="{BB962C8B-B14F-4D97-AF65-F5344CB8AC3E}">
        <p14:creationId xmlns:p14="http://schemas.microsoft.com/office/powerpoint/2010/main" val="4754674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38668C-1638-4006-8BF5-F1FA5191777A}"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42073187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8668C-1638-4006-8BF5-F1FA5191777A}"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26393233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38668C-1638-4006-8BF5-F1FA5191777A}"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24639587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38668C-1638-4006-8BF5-F1FA5191777A}"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34242595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38668C-1638-4006-8BF5-F1FA5191777A}" type="datetimeFigureOut">
              <a:rPr lang="en-US" smtClean="0"/>
              <a:t>11/29/2016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19194828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8668C-1638-4006-8BF5-F1FA5191777A}" type="datetimeFigureOut">
              <a:rPr lang="en-US" smtClean="0"/>
              <a:t>11/29/2016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586546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228600"/>
            <a:ext cx="1143000" cy="838200"/>
          </a:xfrm>
          <a:prstGeom prst="rect">
            <a:avLst/>
          </a:prstGeom>
        </p:spPr>
      </p:pic>
    </p:spTree>
    <p:extLst>
      <p:ext uri="{BB962C8B-B14F-4D97-AF65-F5344CB8AC3E}">
        <p14:creationId xmlns:p14="http://schemas.microsoft.com/office/powerpoint/2010/main" val="495213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8668C-1638-4006-8BF5-F1FA5191777A}" type="datetimeFigureOut">
              <a:rPr lang="en-US" smtClean="0"/>
              <a:t>11/29/2016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7789309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38668C-1638-4006-8BF5-F1FA5191777A}"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17581339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38668C-1638-4006-8BF5-F1FA5191777A}"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24657564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8668C-1638-4006-8BF5-F1FA5191777A}"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41244551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8668C-1638-4006-8BF5-F1FA5191777A}"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3C5ED-883C-4E5F-BB4F-2189D7000856}" type="slidenum">
              <a:rPr lang="en-US" smtClean="0"/>
              <a:t>‹#›</a:t>
            </a:fld>
            <a:endParaRPr lang="en-US"/>
          </a:p>
        </p:txBody>
      </p:sp>
    </p:spTree>
    <p:extLst>
      <p:ext uri="{BB962C8B-B14F-4D97-AF65-F5344CB8AC3E}">
        <p14:creationId xmlns:p14="http://schemas.microsoft.com/office/powerpoint/2010/main" val="10710738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C65DCD-D7F1-4DC0-A0DB-23AB0D05BCD3}"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37010832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C65DCD-D7F1-4DC0-A0DB-23AB0D05BCD3}"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28759563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C65DCD-D7F1-4DC0-A0DB-23AB0D05BCD3}"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31242845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C65DCD-D7F1-4DC0-A0DB-23AB0D05BCD3}"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3829810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C65DCD-D7F1-4DC0-A0DB-23AB0D05BCD3}" type="datetimeFigureOut">
              <a:rPr lang="en-US" smtClean="0"/>
              <a:t>11/29/2016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1179407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156209281"/>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C65DCD-D7F1-4DC0-A0DB-23AB0D05BCD3}" type="datetimeFigureOut">
              <a:rPr lang="en-US" smtClean="0"/>
              <a:t>11/29/2016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36683065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65DCD-D7F1-4DC0-A0DB-23AB0D05BCD3}" type="datetimeFigureOut">
              <a:rPr lang="en-US" smtClean="0"/>
              <a:t>11/29/2016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18138935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C65DCD-D7F1-4DC0-A0DB-23AB0D05BCD3}"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27633609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C65DCD-D7F1-4DC0-A0DB-23AB0D05BCD3}"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2226679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C65DCD-D7F1-4DC0-A0DB-23AB0D05BCD3}"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39918009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C65DCD-D7F1-4DC0-A0DB-23AB0D05BCD3}"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4E96F-153D-4CC0-A44C-F0D35DE93B61}" type="slidenum">
              <a:rPr lang="en-US" smtClean="0"/>
              <a:t>‹#›</a:t>
            </a:fld>
            <a:endParaRPr lang="en-US"/>
          </a:p>
        </p:txBody>
      </p:sp>
    </p:spTree>
    <p:extLst>
      <p:ext uri="{BB962C8B-B14F-4D97-AF65-F5344CB8AC3E}">
        <p14:creationId xmlns:p14="http://schemas.microsoft.com/office/powerpoint/2010/main" val="374266063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2"/>
            <a:ext cx="2133600" cy="365125"/>
          </a:xfrm>
          <a:prstGeom prst="rect">
            <a:avLst/>
          </a:prstGeom>
        </p:spPr>
        <p:txBody>
          <a:bodyPr/>
          <a:lstStyle/>
          <a:p>
            <a:fld id="{28F97CEF-8271-4763-9D21-15847629B9E2}" type="datetime1">
              <a:rPr lang="en-US" smtClean="0">
                <a:solidFill>
                  <a:prstClr val="black"/>
                </a:solidFill>
              </a:rPr>
              <a:pPr/>
              <a:t>11/29/2016</a:t>
            </a:fld>
            <a:endParaRPr lang="en-US">
              <a:solidFill>
                <a:prstClr val="black"/>
              </a:solidFill>
            </a:endParaRPr>
          </a:p>
        </p:txBody>
      </p:sp>
      <p:sp>
        <p:nvSpPr>
          <p:cNvPr id="8" name="Footer Placeholder 7"/>
          <p:cNvSpPr>
            <a:spLocks noGrp="1"/>
          </p:cNvSpPr>
          <p:nvPr>
            <p:ph type="ftr" sz="quarter" idx="11"/>
          </p:nvPr>
        </p:nvSpPr>
        <p:spPr>
          <a:xfrm>
            <a:off x="3124200" y="6356352"/>
            <a:ext cx="2895600" cy="365125"/>
          </a:xfrm>
          <a:prstGeom prst="rect">
            <a:avLst/>
          </a:prstGeom>
        </p:spPr>
        <p:txBody>
          <a:bodyPr/>
          <a:lstStyle/>
          <a:p>
            <a:r>
              <a:rPr lang="en-US" smtClean="0">
                <a:solidFill>
                  <a:prstClr val="black">
                    <a:tint val="75000"/>
                  </a:prstClr>
                </a:solidFill>
              </a:rPr>
              <a:t>NYU Confidential</a:t>
            </a:r>
            <a:endParaRPr lang="en-US">
              <a:solidFill>
                <a:prstClr val="black">
                  <a:tint val="75000"/>
                </a:prstClr>
              </a:solidFill>
            </a:endParaRPr>
          </a:p>
        </p:txBody>
      </p:sp>
      <p:sp>
        <p:nvSpPr>
          <p:cNvPr id="9" name="Slide Number Placeholder 8"/>
          <p:cNvSpPr>
            <a:spLocks noGrp="1"/>
          </p:cNvSpPr>
          <p:nvPr>
            <p:ph type="sldNum" sz="quarter" idx="12"/>
          </p:nvPr>
        </p:nvSpPr>
        <p:spPr>
          <a:xfrm>
            <a:off x="6324600" y="5211764"/>
            <a:ext cx="2133600" cy="365125"/>
          </a:xfrm>
          <a:prstGeom prst="rect">
            <a:avLst/>
          </a:prstGeom>
        </p:spPr>
        <p:txBody>
          <a:bodyPr/>
          <a:lstStyle/>
          <a:p>
            <a:fld id="{B6F15528-21DE-4FAA-801E-634DDDAF4B2B}" type="slidenum">
              <a:rPr lang="en-US" smtClean="0">
                <a:solidFill>
                  <a:srgbClr val="9BBB59"/>
                </a:solidFill>
              </a:rPr>
              <a:pPr/>
              <a:t>‹#›</a:t>
            </a:fld>
            <a:endParaRPr lang="en-US">
              <a:solidFill>
                <a:srgbClr val="9BBB59"/>
              </a:solidFill>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2"/>
            <a:ext cx="1074420" cy="636693"/>
          </a:xfrm>
          <a:prstGeom prst="rect">
            <a:avLst/>
          </a:prstGeom>
        </p:spPr>
      </p:pic>
    </p:spTree>
    <p:extLst>
      <p:ext uri="{BB962C8B-B14F-4D97-AF65-F5344CB8AC3E}">
        <p14:creationId xmlns:p14="http://schemas.microsoft.com/office/powerpoint/2010/main" val="20456816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2"/>
            <a:ext cx="2133600" cy="365125"/>
          </a:xfrm>
          <a:prstGeom prst="rect">
            <a:avLst/>
          </a:prstGeom>
        </p:spPr>
        <p:txBody>
          <a:bodyPr/>
          <a:lstStyle/>
          <a:p>
            <a:fld id="{10B53137-113E-4214-8F85-3EE555DE89C8}" type="datetime1">
              <a:rPr lang="en-US" smtClean="0">
                <a:solidFill>
                  <a:prstClr val="black"/>
                </a:solidFill>
              </a:rPr>
              <a:pPr/>
              <a:t>11/29/2016</a:t>
            </a:fld>
            <a:endParaRPr lang="en-US">
              <a:solidFill>
                <a:prstClr val="black"/>
              </a:solidFill>
            </a:endParaRPr>
          </a:p>
        </p:txBody>
      </p:sp>
      <p:sp>
        <p:nvSpPr>
          <p:cNvPr id="4" name="Footer Placeholder 3"/>
          <p:cNvSpPr>
            <a:spLocks noGrp="1"/>
          </p:cNvSpPr>
          <p:nvPr>
            <p:ph type="ftr" sz="quarter" idx="11"/>
          </p:nvPr>
        </p:nvSpPr>
        <p:spPr>
          <a:xfrm>
            <a:off x="3124200" y="6356352"/>
            <a:ext cx="2895600" cy="365125"/>
          </a:xfrm>
          <a:prstGeom prst="rect">
            <a:avLst/>
          </a:prstGeom>
        </p:spPr>
        <p:txBody>
          <a:bodyPr/>
          <a:lstStyle/>
          <a:p>
            <a:r>
              <a:rPr lang="en-US" smtClean="0">
                <a:solidFill>
                  <a:prstClr val="black">
                    <a:tint val="75000"/>
                  </a:prstClr>
                </a:solidFill>
              </a:rPr>
              <a:t>NYU Confidential</a:t>
            </a:r>
            <a:endParaRPr lang="en-US">
              <a:solidFill>
                <a:prstClr val="black">
                  <a:tint val="75000"/>
                </a:prstClr>
              </a:solidFill>
            </a:endParaRPr>
          </a:p>
        </p:txBody>
      </p:sp>
      <p:sp>
        <p:nvSpPr>
          <p:cNvPr id="5" name="Slide Number Placeholder 4"/>
          <p:cNvSpPr>
            <a:spLocks noGrp="1"/>
          </p:cNvSpPr>
          <p:nvPr>
            <p:ph type="sldNum" sz="quarter" idx="12"/>
          </p:nvPr>
        </p:nvSpPr>
        <p:spPr>
          <a:xfrm>
            <a:off x="6324600" y="5211764"/>
            <a:ext cx="2133600" cy="365125"/>
          </a:xfrm>
          <a:prstGeom prst="rect">
            <a:avLst/>
          </a:prstGeom>
        </p:spPr>
        <p:txBody>
          <a:bodyPr/>
          <a:lstStyle/>
          <a:p>
            <a:fld id="{B6F15528-21DE-4FAA-801E-634DDDAF4B2B}" type="slidenum">
              <a:rPr lang="en-US" smtClean="0">
                <a:solidFill>
                  <a:srgbClr val="9BBB59"/>
                </a:solidFill>
              </a:rPr>
              <a:pPr/>
              <a:t>‹#›</a:t>
            </a:fld>
            <a:endParaRPr lang="en-US">
              <a:solidFill>
                <a:srgbClr val="9BBB59"/>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2"/>
            <a:ext cx="1074420" cy="636693"/>
          </a:xfrm>
          <a:prstGeom prst="rect">
            <a:avLst/>
          </a:prstGeom>
        </p:spPr>
      </p:pic>
    </p:spTree>
    <p:extLst>
      <p:ext uri="{BB962C8B-B14F-4D97-AF65-F5344CB8AC3E}">
        <p14:creationId xmlns:p14="http://schemas.microsoft.com/office/powerpoint/2010/main" val="22860293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2"/>
            <a:ext cx="2133600" cy="365125"/>
          </a:xfrm>
          <a:prstGeom prst="rect">
            <a:avLst/>
          </a:prstGeom>
        </p:spPr>
        <p:txBody>
          <a:bodyPr/>
          <a:lstStyle/>
          <a:p>
            <a:fld id="{81A66E96-5ED9-4CF7-9AD3-C69A64A9298B}" type="datetime1">
              <a:rPr lang="en-US" smtClean="0">
                <a:solidFill>
                  <a:prstClr val="black"/>
                </a:solidFill>
              </a:rPr>
              <a:pPr/>
              <a:t>11/29/2016</a:t>
            </a:fld>
            <a:endParaRPr lang="en-US">
              <a:solidFill>
                <a:prstClr val="black"/>
              </a:solidFill>
            </a:endParaRPr>
          </a:p>
        </p:txBody>
      </p:sp>
      <p:sp>
        <p:nvSpPr>
          <p:cNvPr id="3" name="Footer Placeholder 2"/>
          <p:cNvSpPr>
            <a:spLocks noGrp="1"/>
          </p:cNvSpPr>
          <p:nvPr>
            <p:ph type="ftr" sz="quarter" idx="11"/>
          </p:nvPr>
        </p:nvSpPr>
        <p:spPr>
          <a:xfrm>
            <a:off x="3124200" y="6356352"/>
            <a:ext cx="2895600" cy="365125"/>
          </a:xfrm>
          <a:prstGeom prst="rect">
            <a:avLst/>
          </a:prstGeom>
        </p:spPr>
        <p:txBody>
          <a:bodyPr/>
          <a:lstStyle/>
          <a:p>
            <a:r>
              <a:rPr lang="en-US" smtClean="0">
                <a:solidFill>
                  <a:prstClr val="black">
                    <a:tint val="75000"/>
                  </a:prstClr>
                </a:solidFill>
              </a:rPr>
              <a:t>NYU Confidential</a:t>
            </a:r>
            <a:endParaRPr lang="en-US">
              <a:solidFill>
                <a:prstClr val="black">
                  <a:tint val="75000"/>
                </a:prstClr>
              </a:solidFill>
            </a:endParaRPr>
          </a:p>
        </p:txBody>
      </p:sp>
      <p:sp>
        <p:nvSpPr>
          <p:cNvPr id="4" name="Slide Number Placeholder 3"/>
          <p:cNvSpPr>
            <a:spLocks noGrp="1"/>
          </p:cNvSpPr>
          <p:nvPr>
            <p:ph type="sldNum" sz="quarter" idx="12"/>
          </p:nvPr>
        </p:nvSpPr>
        <p:spPr>
          <a:xfrm>
            <a:off x="6324600" y="5211764"/>
            <a:ext cx="2133600" cy="365125"/>
          </a:xfrm>
          <a:prstGeom prst="rect">
            <a:avLst/>
          </a:prstGeom>
        </p:spPr>
        <p:txBody>
          <a:bodyPr/>
          <a:lstStyle/>
          <a:p>
            <a:fld id="{B6F15528-21DE-4FAA-801E-634DDDAF4B2B}" type="slidenum">
              <a:rPr lang="en-US" smtClean="0">
                <a:solidFill>
                  <a:srgbClr val="9BBB59"/>
                </a:solidFill>
              </a:rPr>
              <a:pPr/>
              <a:t>‹#›</a:t>
            </a:fld>
            <a:endParaRPr lang="en-US">
              <a:solidFill>
                <a:srgbClr val="9BBB59"/>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2"/>
            <a:ext cx="1074420" cy="636693"/>
          </a:xfrm>
          <a:prstGeom prst="rect">
            <a:avLst/>
          </a:prstGeom>
        </p:spPr>
      </p:pic>
    </p:spTree>
    <p:extLst>
      <p:ext uri="{BB962C8B-B14F-4D97-AF65-F5344CB8AC3E}">
        <p14:creationId xmlns:p14="http://schemas.microsoft.com/office/powerpoint/2010/main" val="25616040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387851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B1070951-B299-4ED8-BA70-0198DE5A1D12}" type="datetime1">
              <a:rPr lang="en-US" smtClean="0">
                <a:solidFill>
                  <a:prstClr val="black"/>
                </a:solidFill>
              </a:rPr>
              <a:pPr/>
              <a:t>11/29/2016</a:t>
            </a:fld>
            <a:endParaRPr lang="en-US">
              <a:solidFill>
                <a:prstClr val="black"/>
              </a:solidFill>
            </a:endParaRPr>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r>
              <a:rPr lang="en-US" smtClean="0">
                <a:solidFill>
                  <a:prstClr val="black">
                    <a:tint val="75000"/>
                  </a:prstClr>
                </a:solidFill>
              </a:rPr>
              <a:t>NYU Confidential</a:t>
            </a:r>
            <a:endParaRPr lang="en-US">
              <a:solidFill>
                <a:prstClr val="black">
                  <a:tint val="75000"/>
                </a:prstClr>
              </a:solidFill>
            </a:endParaRPr>
          </a:p>
        </p:txBody>
      </p:sp>
      <p:sp>
        <p:nvSpPr>
          <p:cNvPr id="7" name="Slide Number Placeholder 6"/>
          <p:cNvSpPr>
            <a:spLocks noGrp="1"/>
          </p:cNvSpPr>
          <p:nvPr>
            <p:ph type="sldNum" sz="quarter" idx="12"/>
          </p:nvPr>
        </p:nvSpPr>
        <p:spPr>
          <a:xfrm>
            <a:off x="6324600" y="5211764"/>
            <a:ext cx="2133600" cy="365125"/>
          </a:xfrm>
          <a:prstGeom prst="rect">
            <a:avLst/>
          </a:prstGeom>
        </p:spPr>
        <p:txBody>
          <a:bodyPr/>
          <a:lstStyle/>
          <a:p>
            <a:fld id="{B6F15528-21DE-4FAA-801E-634DDDAF4B2B}" type="slidenum">
              <a:rPr lang="en-US" smtClean="0">
                <a:solidFill>
                  <a:srgbClr val="9BBB59"/>
                </a:solidFill>
              </a:rPr>
              <a:pPr/>
              <a:t>‹#›</a:t>
            </a:fld>
            <a:endParaRPr lang="en-US">
              <a:solidFill>
                <a:srgbClr val="9BBB59"/>
              </a:solidFill>
            </a:endParaRPr>
          </a:p>
        </p:txBody>
      </p:sp>
    </p:spTree>
    <p:extLst>
      <p:ext uri="{BB962C8B-B14F-4D97-AF65-F5344CB8AC3E}">
        <p14:creationId xmlns:p14="http://schemas.microsoft.com/office/powerpoint/2010/main" val="152424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p:cNvPicPr>
          <p:nvPr userDrawn="1"/>
        </p:nvPicPr>
        <p:blipFill>
          <a:blip r:embed="rId14">
            <a:extLst>
              <a:ext uri="{28A0092B-C50C-407E-A947-70E740481C1C}">
                <a14:useLocalDpi xmlns:a14="http://schemas.microsoft.com/office/drawing/2010/main" val="0"/>
              </a:ext>
            </a:extLst>
          </a:blip>
          <a:stretch>
            <a:fillRect/>
          </a:stretch>
        </p:blipFill>
        <p:spPr>
          <a:xfrm>
            <a:off x="0" y="2286000"/>
            <a:ext cx="9144000" cy="4572000"/>
          </a:xfrm>
          <a:prstGeom prst="rect">
            <a:avLst/>
          </a:prstGeom>
        </p:spPr>
      </p:pic>
      <p:sp>
        <p:nvSpPr>
          <p:cNvPr id="10" name="Slide Number Placeholder 5"/>
          <p:cNvSpPr txBox="1">
            <a:spLocks/>
          </p:cNvSpPr>
          <p:nvPr userDrawn="1"/>
        </p:nvSpPr>
        <p:spPr>
          <a:xfrm>
            <a:off x="6553200" y="6492877"/>
            <a:ext cx="2133600" cy="365125"/>
          </a:xfrm>
          <a:prstGeom prst="rect">
            <a:avLst/>
          </a:prstGeom>
        </p:spPr>
        <p:txBody>
          <a:bodyPr/>
          <a:lstStyle>
            <a:defPPr>
              <a:defRPr lang="en-US"/>
            </a:defPPr>
            <a:lvl1pPr marL="0" algn="l" defTabSz="914400" rtl="0" eaLnBrk="1" latinLnBrk="0" hangingPunct="1">
              <a:defRPr sz="1800" kern="120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6F15528-21DE-4FAA-801E-634DDDAF4B2B}" type="slidenum">
              <a:rPr lang="en-US" sz="1050" smtClean="0">
                <a:latin typeface="Arial" charset="0"/>
                <a:ea typeface="Arial" charset="0"/>
                <a:cs typeface="Arial" charset="0"/>
              </a:rPr>
              <a:pPr algn="r"/>
              <a:t>‹#›</a:t>
            </a:fld>
            <a:endParaRPr lang="en-US" sz="1350" dirty="0">
              <a:latin typeface="Arial" charset="0"/>
              <a:ea typeface="Arial" charset="0"/>
              <a:cs typeface="Arial" charset="0"/>
            </a:endParaRPr>
          </a:p>
        </p:txBody>
      </p:sp>
      <p:pic>
        <p:nvPicPr>
          <p:cNvPr id="11" name="Picture 10"/>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28600" y="228600"/>
            <a:ext cx="1143000" cy="838200"/>
          </a:xfrm>
          <a:prstGeom prst="rect">
            <a:avLst/>
          </a:prstGeom>
        </p:spPr>
      </p:pic>
    </p:spTree>
    <p:extLst>
      <p:ext uri="{BB962C8B-B14F-4D97-AF65-F5344CB8AC3E}">
        <p14:creationId xmlns:p14="http://schemas.microsoft.com/office/powerpoint/2010/main" val="23752299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23" r:id="rId12"/>
  </p:sldLayoutIdLst>
  <p:timing>
    <p:tnLst>
      <p:par>
        <p:cTn id="1" dur="indefinite" restart="never" nodeType="tmRoot"/>
      </p:par>
    </p:tnLst>
  </p:timing>
  <p:hf sldNum="0"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B0F270C-720D-46A6-B6A0-3097D6680345}" type="datetimeFigureOut">
              <a:rPr lang="en-US" smtClean="0"/>
              <a:t>11/29/2016</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DB0E51-39C2-462E-85F3-28C1CD7E06DC}" type="slidenum">
              <a:rPr lang="en-US" smtClean="0"/>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28600" y="228600"/>
            <a:ext cx="1143000" cy="838200"/>
          </a:xfrm>
          <a:prstGeom prst="rect">
            <a:avLst/>
          </a:prstGeom>
        </p:spPr>
      </p:pic>
    </p:spTree>
    <p:extLst>
      <p:ext uri="{BB962C8B-B14F-4D97-AF65-F5344CB8AC3E}">
        <p14:creationId xmlns:p14="http://schemas.microsoft.com/office/powerpoint/2010/main" val="262010189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id="1" dur="indefinite" restart="never" nodeType="tmRoot"/>
      </p:par>
    </p:tnLst>
  </p:timing>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838668C-1638-4006-8BF5-F1FA5191777A}" type="datetimeFigureOut">
              <a:rPr lang="en-US" smtClean="0"/>
              <a:t>11/29/2016</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A3C5ED-883C-4E5F-BB4F-2189D7000856}" type="slidenum">
              <a:rPr lang="en-US" smtClean="0"/>
              <a:t>‹#›</a:t>
            </a:fld>
            <a:endParaRPr lang="en-US"/>
          </a:p>
        </p:txBody>
      </p:sp>
    </p:spTree>
    <p:extLst>
      <p:ext uri="{BB962C8B-B14F-4D97-AF65-F5344CB8AC3E}">
        <p14:creationId xmlns:p14="http://schemas.microsoft.com/office/powerpoint/2010/main" val="42843409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AC65DCD-D7F1-4DC0-A0DB-23AB0D05BCD3}" type="datetimeFigureOut">
              <a:rPr lang="en-US" smtClean="0"/>
              <a:t>11/29/2016</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04E96F-153D-4CC0-A44C-F0D35DE93B61}" type="slidenum">
              <a:rPr lang="en-US" smtClean="0"/>
              <a:t>‹#›</a:t>
            </a:fld>
            <a:endParaRPr lang="en-US"/>
          </a:p>
        </p:txBody>
      </p:sp>
    </p:spTree>
    <p:extLst>
      <p:ext uri="{BB962C8B-B14F-4D97-AF65-F5344CB8AC3E}">
        <p14:creationId xmlns:p14="http://schemas.microsoft.com/office/powerpoint/2010/main" val="233594916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175" y="2347935"/>
            <a:ext cx="6343650" cy="2162130"/>
          </a:xfrm>
          <a:prstGeom prst="rect">
            <a:avLst/>
          </a:prstGeom>
          <a:noFill/>
        </p:spPr>
        <p:txBody>
          <a:bodyPr wrap="square" rtlCol="0">
            <a:spAutoFit/>
          </a:bodyPr>
          <a:lstStyle/>
          <a:p>
            <a:pPr algn="ctr">
              <a:spcAft>
                <a:spcPts val="1200"/>
              </a:spcAft>
            </a:pPr>
            <a:r>
              <a:rPr lang="en-US" sz="2625" b="1" dirty="0" smtClean="0">
                <a:latin typeface="Arial" charset="0"/>
                <a:ea typeface="Arial" charset="0"/>
                <a:cs typeface="Arial" charset="0"/>
              </a:rPr>
              <a:t>Update from the Subcommittee on NAPA Implementation</a:t>
            </a:r>
            <a:endParaRPr lang="en-US" sz="2625" b="1" dirty="0">
              <a:latin typeface="Arial" charset="0"/>
              <a:ea typeface="Arial" charset="0"/>
              <a:cs typeface="Arial" charset="0"/>
            </a:endParaRPr>
          </a:p>
          <a:p>
            <a:pPr algn="ctr"/>
            <a:r>
              <a:rPr lang="en-US" dirty="0">
                <a:latin typeface="Arial" charset="0"/>
                <a:ea typeface="Arial" charset="0"/>
                <a:cs typeface="Arial" charset="0"/>
              </a:rPr>
              <a:t>FALL 2016 </a:t>
            </a:r>
            <a:r>
              <a:rPr lang="en-US" dirty="0" smtClean="0">
                <a:latin typeface="Arial" charset="0"/>
                <a:ea typeface="Arial" charset="0"/>
                <a:cs typeface="Arial" charset="0"/>
              </a:rPr>
              <a:t>BOAC MEETING</a:t>
            </a:r>
            <a:endParaRPr lang="en-US" dirty="0">
              <a:latin typeface="Arial" charset="0"/>
              <a:ea typeface="Arial" charset="0"/>
              <a:cs typeface="Arial" charset="0"/>
            </a:endParaRPr>
          </a:p>
          <a:p>
            <a:pPr algn="ctr"/>
            <a:endParaRPr lang="en-US" dirty="0">
              <a:latin typeface="Arial" charset="0"/>
              <a:ea typeface="Arial" charset="0"/>
              <a:cs typeface="Arial" charset="0"/>
            </a:endParaRPr>
          </a:p>
          <a:p>
            <a:pPr algn="ctr"/>
            <a:r>
              <a:rPr lang="en-US" dirty="0" smtClean="0">
                <a:latin typeface="Arial" charset="0"/>
                <a:ea typeface="Arial" charset="0"/>
                <a:cs typeface="Arial" charset="0"/>
              </a:rPr>
              <a:t>Michael Holland</a:t>
            </a:r>
          </a:p>
          <a:p>
            <a:pPr algn="ctr"/>
            <a:r>
              <a:rPr lang="en-US" dirty="0" smtClean="0">
                <a:latin typeface="Arial" charset="0"/>
                <a:ea typeface="Arial" charset="0"/>
                <a:cs typeface="Arial" charset="0"/>
              </a:rPr>
              <a:t>November 29, 2016</a:t>
            </a:r>
            <a:endParaRPr lang="en-US" dirty="0">
              <a:latin typeface="Arial" charset="0"/>
              <a:ea typeface="Arial" charset="0"/>
              <a:cs typeface="Arial" charset="0"/>
            </a:endParaRPr>
          </a:p>
        </p:txBody>
      </p:sp>
    </p:spTree>
    <p:extLst>
      <p:ext uri="{BB962C8B-B14F-4D97-AF65-F5344CB8AC3E}">
        <p14:creationId xmlns:p14="http://schemas.microsoft.com/office/powerpoint/2010/main" val="1048645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7863840" cy="4632037"/>
          </a:xfrm>
          <a:prstGeom prst="rect">
            <a:avLst/>
          </a:prstGeom>
        </p:spPr>
        <p:txBody>
          <a:bodyPr wrap="square">
            <a:spAutoFit/>
          </a:bodyPr>
          <a:lstStyle/>
          <a:p>
            <a:pPr lvl="0"/>
            <a:r>
              <a:rPr lang="en-US" b="1" dirty="0" smtClean="0"/>
              <a:t>Charge</a:t>
            </a:r>
          </a:p>
          <a:p>
            <a:pPr lvl="0">
              <a:spcAft>
                <a:spcPts val="1200"/>
              </a:spcAft>
            </a:pPr>
            <a:r>
              <a:rPr lang="en-US" dirty="0" smtClean="0"/>
              <a:t>Evaluate </a:t>
            </a:r>
            <a:r>
              <a:rPr lang="en-US" dirty="0"/>
              <a:t>the potential value in creating a new Federal Advisory Committee Act (FACA) committee to provide the NSF Director with a sounding board for objective insight on large research projects. [NAPA Recommendation 6.4]    </a:t>
            </a:r>
          </a:p>
          <a:p>
            <a:pPr lvl="0"/>
            <a:r>
              <a:rPr lang="en-US" b="1" dirty="0"/>
              <a:t>Finding</a:t>
            </a:r>
          </a:p>
          <a:p>
            <a:pPr lvl="0">
              <a:spcAft>
                <a:spcPts val="1200"/>
              </a:spcAft>
            </a:pPr>
            <a:r>
              <a:rPr lang="en-US" dirty="0" smtClean="0"/>
              <a:t>The Subcommittee does not believe an additional external review of individual projects is appropriate. Independent </a:t>
            </a:r>
            <a:r>
              <a:rPr lang="en-US" dirty="0"/>
              <a:t>project and cost estimating </a:t>
            </a:r>
            <a:r>
              <a:rPr lang="en-US" dirty="0" smtClean="0"/>
              <a:t>reviews of individual MREFC </a:t>
            </a:r>
            <a:r>
              <a:rPr lang="en-US" dirty="0"/>
              <a:t>projects </a:t>
            </a:r>
            <a:r>
              <a:rPr lang="en-US" dirty="0" smtClean="0"/>
              <a:t>must be designed into the LFO process.</a:t>
            </a:r>
            <a:endParaRPr lang="en-US" dirty="0"/>
          </a:p>
          <a:p>
            <a:pPr lvl="0"/>
            <a:r>
              <a:rPr lang="en-US" b="1" dirty="0"/>
              <a:t>Recommendation</a:t>
            </a:r>
          </a:p>
          <a:p>
            <a:pPr marL="285750" lvl="0" indent="-285750">
              <a:spcAft>
                <a:spcPts val="600"/>
              </a:spcAft>
              <a:buFont typeface="Arial" charset="0"/>
              <a:buChar char="•"/>
            </a:pPr>
            <a:r>
              <a:rPr lang="en-US" dirty="0"/>
              <a:t>A </a:t>
            </a:r>
            <a:r>
              <a:rPr lang="en-US" dirty="0" smtClean="0"/>
              <a:t>subcommittee </a:t>
            </a:r>
            <a:r>
              <a:rPr lang="en-US" dirty="0"/>
              <a:t>of BOAC </a:t>
            </a:r>
            <a:r>
              <a:rPr lang="en-US" dirty="0" smtClean="0"/>
              <a:t>is capable </a:t>
            </a:r>
            <a:r>
              <a:rPr lang="en-US" dirty="0"/>
              <a:t>of periodically reviewing the rigor of NSF’s large facilities oversight </a:t>
            </a:r>
            <a:r>
              <a:rPr lang="en-US" dirty="0" smtClean="0"/>
              <a:t>processes in a manner </a:t>
            </a:r>
            <a:r>
              <a:rPr lang="en-US" dirty="0"/>
              <a:t>analogous to </a:t>
            </a:r>
            <a:r>
              <a:rPr lang="en-US" dirty="0" smtClean="0"/>
              <a:t>the role a </a:t>
            </a:r>
            <a:r>
              <a:rPr lang="en-US" dirty="0"/>
              <a:t>Committee of Visitors </a:t>
            </a:r>
            <a:r>
              <a:rPr lang="en-US" dirty="0" smtClean="0"/>
              <a:t>has in </a:t>
            </a:r>
            <a:r>
              <a:rPr lang="en-US" dirty="0"/>
              <a:t>providing external expert </a:t>
            </a:r>
            <a:r>
              <a:rPr lang="en-US" dirty="0" smtClean="0"/>
              <a:t>assessment of </a:t>
            </a:r>
            <a:r>
              <a:rPr lang="en-US" dirty="0"/>
              <a:t>the quality and integrity of program operations and program-level technical and managerial matters pertaining to proposal </a:t>
            </a:r>
            <a:r>
              <a:rPr lang="en-US" dirty="0" smtClean="0"/>
              <a:t>decisions. </a:t>
            </a:r>
            <a:endParaRPr lang="en-US" dirty="0"/>
          </a:p>
          <a:p>
            <a:pPr lvl="0">
              <a:spcAft>
                <a:spcPts val="600"/>
              </a:spcAft>
            </a:pPr>
            <a:endParaRPr lang="en-US" dirty="0"/>
          </a:p>
        </p:txBody>
      </p:sp>
      <p:sp>
        <p:nvSpPr>
          <p:cNvPr id="3" name="TextBox 2"/>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Facilities FACA</a:t>
            </a:r>
          </a:p>
        </p:txBody>
      </p:sp>
    </p:spTree>
    <p:extLst>
      <p:ext uri="{BB962C8B-B14F-4D97-AF65-F5344CB8AC3E}">
        <p14:creationId xmlns:p14="http://schemas.microsoft.com/office/powerpoint/2010/main" val="140021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7863840" cy="4785926"/>
          </a:xfrm>
          <a:prstGeom prst="rect">
            <a:avLst/>
          </a:prstGeom>
        </p:spPr>
        <p:txBody>
          <a:bodyPr wrap="square">
            <a:spAutoFit/>
          </a:bodyPr>
          <a:lstStyle/>
          <a:p>
            <a:pPr>
              <a:spcAft>
                <a:spcPts val="600"/>
              </a:spcAft>
            </a:pPr>
            <a:r>
              <a:rPr lang="en-US" dirty="0" smtClean="0"/>
              <a:t>The Subcommittee is working to embed a systematic approach to risk management in our recommendations</a:t>
            </a:r>
          </a:p>
          <a:p>
            <a:pPr marL="742950" lvl="1" indent="-285750">
              <a:spcAft>
                <a:spcPts val="600"/>
              </a:spcAft>
              <a:buFont typeface="Arial" charset="0"/>
              <a:buChar char="•"/>
            </a:pPr>
            <a:r>
              <a:rPr lang="en-US" dirty="0" smtClean="0"/>
              <a:t>NSF should conduct an "institutional risk screening" associated with all projects with a total project cost above a threshold</a:t>
            </a:r>
          </a:p>
          <a:p>
            <a:pPr marL="742950" lvl="1" indent="-285750">
              <a:spcAft>
                <a:spcPts val="600"/>
              </a:spcAft>
              <a:buFont typeface="Arial" charset="0"/>
              <a:buChar char="•"/>
            </a:pPr>
            <a:r>
              <a:rPr lang="en-US" dirty="0" smtClean="0"/>
              <a:t>The risk management approach should be tailored to the scale and complexity of the project.</a:t>
            </a:r>
          </a:p>
          <a:p>
            <a:pPr marL="742950" lvl="1" indent="-285750">
              <a:spcAft>
                <a:spcPts val="600"/>
              </a:spcAft>
              <a:buFont typeface="Arial" charset="0"/>
              <a:buChar char="•"/>
            </a:pPr>
            <a:r>
              <a:rPr lang="en-US" dirty="0" smtClean="0"/>
              <a:t>A </a:t>
            </a:r>
            <a:r>
              <a:rPr lang="en-US" dirty="0"/>
              <a:t>preliminary risk analysis would be completed by NSF prior to the development of a conceptual design, and certainly before a contractor has been formally identified.</a:t>
            </a:r>
          </a:p>
          <a:p>
            <a:pPr lvl="0">
              <a:spcAft>
                <a:spcPts val="600"/>
              </a:spcAft>
            </a:pPr>
            <a:r>
              <a:rPr lang="en-US" dirty="0"/>
              <a:t>Reporting lines vs. Competencies</a:t>
            </a:r>
          </a:p>
          <a:p>
            <a:pPr marL="742950" lvl="1" indent="-285750">
              <a:spcAft>
                <a:spcPts val="600"/>
              </a:spcAft>
              <a:buFont typeface="Arial" charset="0"/>
              <a:buChar char="•"/>
            </a:pPr>
            <a:r>
              <a:rPr lang="en-US" dirty="0"/>
              <a:t>Institutional knowledge resides with the Feds.  However, the Feds </a:t>
            </a:r>
            <a:r>
              <a:rPr lang="en-US" dirty="0" smtClean="0"/>
              <a:t>frequently </a:t>
            </a:r>
            <a:r>
              <a:rPr lang="en-US" dirty="0"/>
              <a:t>report formally to rotating IPAs and appointees.  The Subcommittee sees  a conflict that is difficult to resolve.</a:t>
            </a:r>
          </a:p>
          <a:p>
            <a:pPr>
              <a:spcAft>
                <a:spcPts val="600"/>
              </a:spcAft>
            </a:pPr>
            <a:r>
              <a:rPr lang="en-US" dirty="0" smtClean="0"/>
              <a:t>NSB Role</a:t>
            </a:r>
          </a:p>
          <a:p>
            <a:pPr marL="742950" lvl="1" indent="-285750">
              <a:spcAft>
                <a:spcPts val="600"/>
              </a:spcAft>
              <a:buFont typeface="Arial" panose="020B0604020202020204" pitchFamily="34" charset="0"/>
              <a:buChar char="•"/>
            </a:pPr>
            <a:r>
              <a:rPr lang="en-US" dirty="0" smtClean="0"/>
              <a:t>Plan calls with Drs. Ruth David and Carl </a:t>
            </a:r>
            <a:r>
              <a:rPr lang="en-US" dirty="0" err="1" smtClean="0"/>
              <a:t>Lineberger</a:t>
            </a:r>
            <a:r>
              <a:rPr lang="en-US" dirty="0" smtClean="0"/>
              <a:t>.</a:t>
            </a:r>
            <a:endParaRPr lang="en-US" dirty="0"/>
          </a:p>
        </p:txBody>
      </p:sp>
      <p:sp>
        <p:nvSpPr>
          <p:cNvPr id="3" name="TextBox 2"/>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Outstanding Issues</a:t>
            </a:r>
          </a:p>
        </p:txBody>
      </p:sp>
    </p:spTree>
    <p:extLst>
      <p:ext uri="{BB962C8B-B14F-4D97-AF65-F5344CB8AC3E}">
        <p14:creationId xmlns:p14="http://schemas.microsoft.com/office/powerpoint/2010/main" val="453494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57450" y="2359477"/>
            <a:ext cx="4286250" cy="2139047"/>
          </a:xfrm>
          <a:prstGeom prst="rect">
            <a:avLst/>
          </a:prstGeom>
          <a:noFill/>
        </p:spPr>
        <p:txBody>
          <a:bodyPr wrap="square" rtlCol="0">
            <a:spAutoFit/>
          </a:bodyPr>
          <a:lstStyle/>
          <a:p>
            <a:pPr algn="ctr"/>
            <a:r>
              <a:rPr lang="en-US" sz="2600" dirty="0" smtClean="0">
                <a:latin typeface="Arial" charset="0"/>
                <a:ea typeface="Arial" charset="0"/>
                <a:cs typeface="Arial" charset="0"/>
              </a:rPr>
              <a:t>We’re on schedule for finishing by Spring BOAC</a:t>
            </a:r>
          </a:p>
          <a:p>
            <a:pPr algn="ctr"/>
            <a:endParaRPr lang="en-US" sz="4050" dirty="0">
              <a:latin typeface="Arial" charset="0"/>
              <a:ea typeface="Arial" charset="0"/>
              <a:cs typeface="Arial" charset="0"/>
            </a:endParaRPr>
          </a:p>
          <a:p>
            <a:pPr algn="ctr"/>
            <a:r>
              <a:rPr lang="en-US" sz="4050" dirty="0" smtClean="0">
                <a:latin typeface="Arial" charset="0"/>
                <a:ea typeface="Arial" charset="0"/>
                <a:cs typeface="Arial" charset="0"/>
              </a:rPr>
              <a:t>THANK </a:t>
            </a:r>
            <a:r>
              <a:rPr lang="en-US" sz="4050" dirty="0">
                <a:latin typeface="Arial" charset="0"/>
                <a:ea typeface="Arial" charset="0"/>
                <a:cs typeface="Arial" charset="0"/>
              </a:rPr>
              <a:t>YOU</a:t>
            </a:r>
          </a:p>
        </p:txBody>
      </p:sp>
    </p:spTree>
    <p:extLst>
      <p:ext uri="{BB962C8B-B14F-4D97-AF65-F5344CB8AC3E}">
        <p14:creationId xmlns:p14="http://schemas.microsoft.com/office/powerpoint/2010/main" val="121890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Subcommittee Membership</a:t>
            </a:r>
          </a:p>
        </p:txBody>
      </p:sp>
      <p:graphicFrame>
        <p:nvGraphicFramePr>
          <p:cNvPr id="11" name="Table 10"/>
          <p:cNvGraphicFramePr>
            <a:graphicFrameLocks noGrp="1"/>
          </p:cNvGraphicFramePr>
          <p:nvPr>
            <p:extLst>
              <p:ext uri="{D42A27DB-BD31-4B8C-83A1-F6EECF244321}">
                <p14:modId xmlns:p14="http://schemas.microsoft.com/office/powerpoint/2010/main" val="463822880"/>
              </p:ext>
            </p:extLst>
          </p:nvPr>
        </p:nvGraphicFramePr>
        <p:xfrm>
          <a:off x="899160" y="1356360"/>
          <a:ext cx="7345680" cy="4145280"/>
        </p:xfrm>
        <a:graphic>
          <a:graphicData uri="http://schemas.openxmlformats.org/drawingml/2006/table">
            <a:tbl>
              <a:tblPr firstRow="1" firstCol="1" bandRow="1"/>
              <a:tblGrid>
                <a:gridCol w="1632373"/>
                <a:gridCol w="5713307"/>
              </a:tblGrid>
              <a:tr h="418014">
                <a:tc>
                  <a:txBody>
                    <a:bodyPr/>
                    <a:lstStyle/>
                    <a:p>
                      <a:pPr marL="0" marR="0">
                        <a:spcBef>
                          <a:spcPts val="0"/>
                        </a:spcBef>
                        <a:spcAft>
                          <a:spcPts val="0"/>
                        </a:spcAft>
                      </a:pPr>
                      <a:r>
                        <a:rPr lang="en-US" sz="1600">
                          <a:effectLst/>
                          <a:latin typeface="Calibri" charset="0"/>
                          <a:ea typeface="Calibri" charset="0"/>
                          <a:cs typeface="Times New Roman" charset="0"/>
                        </a:rPr>
                        <a:t>Michael Holland</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a:effectLst/>
                          <a:latin typeface="Calibri" charset="0"/>
                          <a:ea typeface="Calibri" charset="0"/>
                          <a:cs typeface="Times New Roman" charset="0"/>
                        </a:rPr>
                        <a:t>Executive Director, Center for Urban Science &amp; Progress; New York University</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8014">
                <a:tc>
                  <a:txBody>
                    <a:bodyPr/>
                    <a:lstStyle/>
                    <a:p>
                      <a:pPr marL="0" marR="0">
                        <a:spcBef>
                          <a:spcPts val="0"/>
                        </a:spcBef>
                        <a:spcAft>
                          <a:spcPts val="0"/>
                        </a:spcAft>
                      </a:pPr>
                      <a:r>
                        <a:rPr lang="en-US" sz="1600">
                          <a:effectLst/>
                          <a:latin typeface="Calibri" charset="0"/>
                          <a:ea typeface="Calibri" charset="0"/>
                          <a:cs typeface="Times New Roman" charset="0"/>
                        </a:rPr>
                        <a:t>Patrick Looney</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a:effectLst/>
                          <a:latin typeface="Calibri" charset="0"/>
                          <a:ea typeface="Calibri" charset="0"/>
                          <a:cs typeface="Times New Roman" charset="0"/>
                        </a:rPr>
                        <a:t>Chair, Sustainable Energy Technologies Department; Brookhaven National Laboratory</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7716">
                <a:tc>
                  <a:txBody>
                    <a:bodyPr/>
                    <a:lstStyle/>
                    <a:p>
                      <a:pPr marL="0" marR="0">
                        <a:spcBef>
                          <a:spcPts val="0"/>
                        </a:spcBef>
                        <a:spcAft>
                          <a:spcPts val="0"/>
                        </a:spcAft>
                      </a:pPr>
                      <a:r>
                        <a:rPr lang="en-US" sz="1600">
                          <a:effectLst/>
                          <a:latin typeface="Calibri" charset="0"/>
                          <a:ea typeface="Calibri" charset="0"/>
                          <a:cs typeface="Times New Roman" charset="0"/>
                        </a:rPr>
                        <a:t>Kevin Marvel</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a:effectLst/>
                          <a:latin typeface="Calibri" charset="0"/>
                          <a:ea typeface="Calibri" charset="0"/>
                          <a:cs typeface="Times New Roman" charset="0"/>
                        </a:rPr>
                        <a:t>Executive Officer, American Astronomical Society</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7716">
                <a:tc>
                  <a:txBody>
                    <a:bodyPr/>
                    <a:lstStyle/>
                    <a:p>
                      <a:pPr marL="0" marR="0">
                        <a:spcBef>
                          <a:spcPts val="0"/>
                        </a:spcBef>
                        <a:spcAft>
                          <a:spcPts val="0"/>
                        </a:spcAft>
                      </a:pPr>
                      <a:r>
                        <a:rPr lang="en-US" sz="1600">
                          <a:effectLst/>
                          <a:latin typeface="Calibri" charset="0"/>
                          <a:ea typeface="Calibri" charset="0"/>
                          <a:cs typeface="Times New Roman" charset="0"/>
                        </a:rPr>
                        <a:t>Katy Schmoll</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smtClean="0">
                          <a:effectLst/>
                          <a:latin typeface="Calibri" charset="0"/>
                          <a:ea typeface="Calibri" charset="0"/>
                          <a:cs typeface="Times New Roman" charset="0"/>
                        </a:rPr>
                        <a:t>Independent Consultant</a:t>
                      </a:r>
                      <a:endParaRPr lang="en-US" sz="1600" dirty="0">
                        <a:effectLst/>
                        <a:latin typeface="Calibri" charset="0"/>
                        <a:ea typeface="Calibri" charset="0"/>
                        <a:cs typeface="Times New Roman" charset="0"/>
                      </a:endParaRP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7716">
                <a:tc>
                  <a:txBody>
                    <a:bodyPr/>
                    <a:lstStyle/>
                    <a:p>
                      <a:pPr marL="0" marR="0">
                        <a:spcBef>
                          <a:spcPts val="0"/>
                        </a:spcBef>
                        <a:spcAft>
                          <a:spcPts val="0"/>
                        </a:spcAft>
                      </a:pPr>
                      <a:r>
                        <a:rPr lang="en-US" sz="1600" dirty="0">
                          <a:effectLst/>
                          <a:latin typeface="Calibri" charset="0"/>
                          <a:ea typeface="Calibri" charset="0"/>
                          <a:cs typeface="Times New Roman" charset="0"/>
                        </a:rPr>
                        <a:t>Dick Seligman</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a:effectLst/>
                          <a:latin typeface="Calibri" charset="0"/>
                          <a:ea typeface="Calibri" charset="0"/>
                          <a:cs typeface="Times New Roman" charset="0"/>
                        </a:rPr>
                        <a:t>Associate Vice President, Office of Research Administration; Caltech</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7716">
                <a:tc>
                  <a:txBody>
                    <a:bodyPr/>
                    <a:lstStyle/>
                    <a:p>
                      <a:pPr marL="0" marR="0">
                        <a:spcBef>
                          <a:spcPts val="0"/>
                        </a:spcBef>
                        <a:spcAft>
                          <a:spcPts val="0"/>
                        </a:spcAft>
                      </a:pPr>
                      <a:r>
                        <a:rPr lang="en-US" sz="1600">
                          <a:effectLst/>
                          <a:latin typeface="Calibri" charset="0"/>
                          <a:ea typeface="Calibri" charset="0"/>
                          <a:cs typeface="Times New Roman" charset="0"/>
                        </a:rPr>
                        <a:t>Stephanie Short</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a:effectLst/>
                          <a:latin typeface="Calibri" charset="0"/>
                          <a:ea typeface="Calibri" charset="0"/>
                          <a:cs typeface="Times New Roman" charset="0"/>
                        </a:rPr>
                        <a:t>Associate Deputy Director for Field Operations, DOE Office of Science</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8014">
                <a:tc>
                  <a:txBody>
                    <a:bodyPr/>
                    <a:lstStyle/>
                    <a:p>
                      <a:pPr marL="0" marR="0">
                        <a:spcBef>
                          <a:spcPts val="0"/>
                        </a:spcBef>
                        <a:spcAft>
                          <a:spcPts val="0"/>
                        </a:spcAft>
                      </a:pPr>
                      <a:r>
                        <a:rPr lang="en-US" sz="1600">
                          <a:effectLst/>
                          <a:latin typeface="Calibri" charset="0"/>
                          <a:ea typeface="Calibri" charset="0"/>
                          <a:cs typeface="Times New Roman" charset="0"/>
                        </a:rPr>
                        <a:t>Dan Stanzione, Jr.</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a:effectLst/>
                          <a:latin typeface="Calibri" charset="0"/>
                          <a:ea typeface="Calibri" charset="0"/>
                          <a:cs typeface="Times New Roman" charset="0"/>
                        </a:rPr>
                        <a:t>Executive Director, Texas Advanced Computing Center; The University of Texas at Austin</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7716">
                <a:tc>
                  <a:txBody>
                    <a:bodyPr/>
                    <a:lstStyle/>
                    <a:p>
                      <a:pPr marL="0" marR="0">
                        <a:spcBef>
                          <a:spcPts val="0"/>
                        </a:spcBef>
                        <a:spcAft>
                          <a:spcPts val="0"/>
                        </a:spcAft>
                      </a:pPr>
                      <a:r>
                        <a:rPr lang="en-US" sz="1600">
                          <a:effectLst/>
                          <a:latin typeface="Calibri" charset="0"/>
                          <a:ea typeface="Calibri" charset="0"/>
                          <a:cs typeface="Times New Roman" charset="0"/>
                        </a:rPr>
                        <a:t>John Tao</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a:effectLst/>
                          <a:latin typeface="Calibri" charset="0"/>
                          <a:ea typeface="Calibri" charset="0"/>
                          <a:cs typeface="Times New Roman" charset="0"/>
                        </a:rPr>
                        <a:t>President, O-Innovation Advisors LLC</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8014">
                <a:tc>
                  <a:txBody>
                    <a:bodyPr/>
                    <a:lstStyle/>
                    <a:p>
                      <a:pPr marL="0" marR="0">
                        <a:spcBef>
                          <a:spcPts val="0"/>
                        </a:spcBef>
                        <a:spcAft>
                          <a:spcPts val="0"/>
                        </a:spcAft>
                      </a:pPr>
                      <a:r>
                        <a:rPr lang="en-US" sz="1600">
                          <a:effectLst/>
                          <a:latin typeface="Calibri" charset="0"/>
                          <a:ea typeface="Calibri" charset="0"/>
                          <a:cs typeface="Times New Roman" charset="0"/>
                        </a:rPr>
                        <a:t>David Trinkle</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a:effectLst/>
                          <a:latin typeface="Calibri" charset="0"/>
                          <a:ea typeface="Calibri" charset="0"/>
                          <a:cs typeface="Times New Roman" charset="0"/>
                        </a:rPr>
                        <a:t>Director, Berkeley Research Development Office; University of California, Berkeley</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8014">
                <a:tc>
                  <a:txBody>
                    <a:bodyPr/>
                    <a:lstStyle/>
                    <a:p>
                      <a:pPr marL="0" marR="0">
                        <a:spcBef>
                          <a:spcPts val="0"/>
                        </a:spcBef>
                        <a:spcAft>
                          <a:spcPts val="0"/>
                        </a:spcAft>
                      </a:pPr>
                      <a:r>
                        <a:rPr lang="en-US" sz="1600">
                          <a:effectLst/>
                          <a:latin typeface="Calibri" charset="0"/>
                          <a:ea typeface="Calibri" charset="0"/>
                          <a:cs typeface="Times New Roman" charset="0"/>
                        </a:rPr>
                        <a:t>Joseph Whittaker</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effectLst/>
                          <a:latin typeface="Calibri" charset="0"/>
                          <a:ea typeface="Calibri" charset="0"/>
                          <a:cs typeface="Times New Roman" charset="0"/>
                        </a:rPr>
                        <a:t>Dean, School of Computer, Mathematical &amp; Natural Sciences; Morgan State University</a:t>
                      </a:r>
                    </a:p>
                  </a:txBody>
                  <a:tcPr marL="78381" marR="7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77880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7863840" cy="4632037"/>
          </a:xfrm>
          <a:prstGeom prst="rect">
            <a:avLst/>
          </a:prstGeom>
        </p:spPr>
        <p:txBody>
          <a:bodyPr wrap="square">
            <a:spAutoFit/>
          </a:bodyPr>
          <a:lstStyle/>
          <a:p>
            <a:pPr>
              <a:spcAft>
                <a:spcPts val="1200"/>
              </a:spcAft>
            </a:pPr>
            <a:r>
              <a:rPr lang="en-US" dirty="0"/>
              <a:t>T</a:t>
            </a:r>
            <a:r>
              <a:rPr lang="en-US" dirty="0" smtClean="0"/>
              <a:t>he </a:t>
            </a:r>
            <a:r>
              <a:rPr lang="en-US" dirty="0"/>
              <a:t>Subcommittee has been charged with providing options for appropriate agency-wide oversight for the NSF Office of the Director (OD) for the following four tasks:</a:t>
            </a:r>
          </a:p>
          <a:p>
            <a:pPr marL="285750" lvl="0" indent="-285750">
              <a:spcAft>
                <a:spcPts val="600"/>
              </a:spcAft>
              <a:buFont typeface="Arial" charset="0"/>
              <a:buChar char="•"/>
            </a:pPr>
            <a:r>
              <a:rPr lang="en-US" dirty="0"/>
              <a:t>Re-scope of the role, duties, and membership of the Major Research Equipment and Facilities Construction (MREFC) Panel to include status update reviews of projects in the development and construction phases focusing on cost, schedule, and performance.  [NAPA Recommendation 6.2].</a:t>
            </a:r>
          </a:p>
          <a:p>
            <a:pPr marL="285750" lvl="0" indent="-285750">
              <a:spcAft>
                <a:spcPts val="600"/>
              </a:spcAft>
              <a:buFont typeface="Arial" charset="0"/>
              <a:buChar char="•"/>
            </a:pPr>
            <a:r>
              <a:rPr lang="en-US" dirty="0"/>
              <a:t>Evaluate the potential value in extending the MREFC Panel’s role to operating facilities, including divestment (i.e. full life-cycle).</a:t>
            </a:r>
          </a:p>
          <a:p>
            <a:pPr marL="285750" lvl="0" indent="-285750">
              <a:spcAft>
                <a:spcPts val="600"/>
              </a:spcAft>
              <a:buFont typeface="Arial" charset="0"/>
              <a:buChar char="•"/>
            </a:pPr>
            <a:r>
              <a:rPr lang="en-US" dirty="0"/>
              <a:t>Evaluate the potential value in creating an internal agency “senior official” position in OD charged with reporting to the Director and Deputy Director/Chief Operating Officer on large facilities; </a:t>
            </a:r>
          </a:p>
          <a:p>
            <a:pPr marL="285750" lvl="0" indent="-285750">
              <a:spcAft>
                <a:spcPts val="600"/>
              </a:spcAft>
              <a:buFont typeface="Arial" charset="0"/>
              <a:buChar char="•"/>
            </a:pPr>
            <a:r>
              <a:rPr lang="en-US" dirty="0"/>
              <a:t>Evaluate the potential value in creating a new Federal Advisory Committee Act (FACA) committee to provide the NSF Director with a sounding board for objective insight on large research projects. [NAPA Recommendation 6.4]    </a:t>
            </a:r>
          </a:p>
        </p:txBody>
      </p:sp>
      <p:sp>
        <p:nvSpPr>
          <p:cNvPr id="3" name="TextBox 2"/>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Subcommittee Charge</a:t>
            </a:r>
          </a:p>
        </p:txBody>
      </p:sp>
    </p:spTree>
    <p:extLst>
      <p:ext uri="{BB962C8B-B14F-4D97-AF65-F5344CB8AC3E}">
        <p14:creationId xmlns:p14="http://schemas.microsoft.com/office/powerpoint/2010/main" val="3330546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Subcommittee Kick-Off Meeting</a:t>
            </a:r>
          </a:p>
        </p:txBody>
      </p:sp>
      <p:pic>
        <p:nvPicPr>
          <p:cNvPr id="8" name="Picture 7"/>
          <p:cNvPicPr>
            <a:picLocks noChangeAspect="1"/>
          </p:cNvPicPr>
          <p:nvPr/>
        </p:nvPicPr>
        <p:blipFill rotWithShape="1">
          <a:blip r:embed="rId2"/>
          <a:srcRect r="28205"/>
          <a:stretch/>
        </p:blipFill>
        <p:spPr>
          <a:xfrm>
            <a:off x="4419600" y="1600200"/>
            <a:ext cx="4572000" cy="1918607"/>
          </a:xfrm>
          <a:prstGeom prst="rect">
            <a:avLst/>
          </a:prstGeom>
        </p:spPr>
      </p:pic>
      <p:pic>
        <p:nvPicPr>
          <p:cNvPr id="10" name="Picture 9"/>
          <p:cNvPicPr>
            <a:picLocks noChangeAspect="1"/>
          </p:cNvPicPr>
          <p:nvPr/>
        </p:nvPicPr>
        <p:blipFill rotWithShape="1">
          <a:blip r:embed="rId3"/>
          <a:srcRect r="34616"/>
          <a:stretch/>
        </p:blipFill>
        <p:spPr>
          <a:xfrm>
            <a:off x="228600" y="1600200"/>
            <a:ext cx="4206240" cy="3546436"/>
          </a:xfrm>
          <a:prstGeom prst="rect">
            <a:avLst/>
          </a:prstGeom>
        </p:spPr>
      </p:pic>
    </p:spTree>
    <p:extLst>
      <p:ext uri="{BB962C8B-B14F-4D97-AF65-F5344CB8AC3E}">
        <p14:creationId xmlns:p14="http://schemas.microsoft.com/office/powerpoint/2010/main" val="124512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Information Gathering Calls</a:t>
            </a:r>
          </a:p>
        </p:txBody>
      </p:sp>
      <p:sp>
        <p:nvSpPr>
          <p:cNvPr id="5" name="Rectangle 4"/>
          <p:cNvSpPr/>
          <p:nvPr/>
        </p:nvSpPr>
        <p:spPr>
          <a:xfrm>
            <a:off x="533400" y="1170166"/>
            <a:ext cx="7863840" cy="3662541"/>
          </a:xfrm>
          <a:prstGeom prst="rect">
            <a:avLst/>
          </a:prstGeom>
        </p:spPr>
        <p:txBody>
          <a:bodyPr wrap="square">
            <a:spAutoFit/>
          </a:bodyPr>
          <a:lstStyle/>
          <a:p>
            <a:r>
              <a:rPr lang="en-US" b="1" dirty="0" smtClean="0"/>
              <a:t>NSF Director France Cordova</a:t>
            </a:r>
            <a:endParaRPr lang="en-US" b="1" dirty="0"/>
          </a:p>
          <a:p>
            <a:pPr marL="285750" indent="-285750">
              <a:spcAft>
                <a:spcPts val="600"/>
              </a:spcAft>
              <a:buFont typeface="Arial" charset="0"/>
              <a:buChar char="•"/>
            </a:pPr>
            <a:r>
              <a:rPr lang="en-US" sz="1700" dirty="0" smtClean="0"/>
              <a:t>Briefed us on her experience with NEON, other NSF facilities, and the interim actions she had taken to date</a:t>
            </a:r>
          </a:p>
          <a:p>
            <a:pPr marL="285750" indent="-285750">
              <a:spcAft>
                <a:spcPts val="600"/>
              </a:spcAft>
              <a:buFont typeface="Arial" charset="0"/>
              <a:buChar char="•"/>
            </a:pPr>
            <a:r>
              <a:rPr lang="en-US" sz="1700" dirty="0" smtClean="0"/>
              <a:t>Touched on issues related to visibility into the facilities portfolio for the executive and leadership levels, approach to risk management at NSF, and NSF staffing culture</a:t>
            </a:r>
          </a:p>
          <a:p>
            <a:pPr>
              <a:spcAft>
                <a:spcPts val="600"/>
              </a:spcAft>
            </a:pPr>
            <a:r>
              <a:rPr lang="en-US" b="1" dirty="0" smtClean="0"/>
              <a:t>NSB Staff:  </a:t>
            </a:r>
            <a:r>
              <a:rPr lang="en-US" b="1" dirty="0"/>
              <a:t>Michael Van </a:t>
            </a:r>
            <a:r>
              <a:rPr lang="en-US" b="1" dirty="0" smtClean="0"/>
              <a:t>Woert</a:t>
            </a:r>
            <a:r>
              <a:rPr lang="en-US" dirty="0" smtClean="0"/>
              <a:t>, </a:t>
            </a:r>
            <a:r>
              <a:rPr lang="en-US" b="1" dirty="0"/>
              <a:t>John </a:t>
            </a:r>
            <a:r>
              <a:rPr lang="en-US" b="1" dirty="0" smtClean="0"/>
              <a:t>Veysey, Elise Lipkowitz</a:t>
            </a:r>
            <a:endParaRPr lang="en-US" dirty="0" smtClean="0"/>
          </a:p>
          <a:p>
            <a:pPr marL="285750" indent="-285750">
              <a:spcAft>
                <a:spcPts val="600"/>
              </a:spcAft>
              <a:buFont typeface="Arial" charset="0"/>
              <a:buChar char="•"/>
            </a:pPr>
            <a:r>
              <a:rPr lang="en-US" sz="1700" dirty="0" smtClean="0"/>
              <a:t>Discussed roles &amp; responsibilities of NSB relative to NSF, roles of Committee </a:t>
            </a:r>
            <a:r>
              <a:rPr lang="en-US" sz="1700" dirty="0"/>
              <a:t>on Programs and Plans and the Committee on Strategy and </a:t>
            </a:r>
            <a:r>
              <a:rPr lang="en-US" sz="1700" dirty="0" smtClean="0"/>
              <a:t>Budget’s </a:t>
            </a:r>
            <a:r>
              <a:rPr lang="en-US" sz="1700" dirty="0"/>
              <a:t>Subcommittee on </a:t>
            </a:r>
            <a:r>
              <a:rPr lang="en-US" sz="1700" dirty="0" smtClean="0"/>
              <a:t>Facilities, and typical materials presented to the Board for MREFC approvals</a:t>
            </a:r>
          </a:p>
          <a:p>
            <a:pPr lvl="0"/>
            <a:r>
              <a:rPr lang="en-US" b="1" dirty="0"/>
              <a:t>Lt. Gen James A. Abrahamson, USAF (Ret</a:t>
            </a:r>
            <a:r>
              <a:rPr lang="en-US" b="1" dirty="0" smtClean="0"/>
              <a:t>.)</a:t>
            </a:r>
            <a:endParaRPr lang="en-US" b="1" dirty="0"/>
          </a:p>
          <a:p>
            <a:pPr marL="285750" indent="-285750">
              <a:spcAft>
                <a:spcPts val="600"/>
              </a:spcAft>
              <a:buFont typeface="Arial" charset="0"/>
              <a:buChar char="•"/>
            </a:pPr>
            <a:r>
              <a:rPr lang="en-US" sz="1700" dirty="0" smtClean="0"/>
              <a:t>Director </a:t>
            </a:r>
            <a:r>
              <a:rPr lang="en-US" sz="1700" dirty="0"/>
              <a:t>Cordova brought him in to </a:t>
            </a:r>
            <a:r>
              <a:rPr lang="en-US" sz="1700" dirty="0" smtClean="0"/>
              <a:t>do a root </a:t>
            </a:r>
            <a:r>
              <a:rPr lang="en-US" sz="1700" dirty="0"/>
              <a:t>cause analysis of </a:t>
            </a:r>
            <a:r>
              <a:rPr lang="en-US" sz="1700" dirty="0" smtClean="0"/>
              <a:t>NEON.</a:t>
            </a:r>
          </a:p>
          <a:p>
            <a:pPr marL="285750" indent="-285750">
              <a:spcAft>
                <a:spcPts val="600"/>
              </a:spcAft>
              <a:buFont typeface="Arial" charset="0"/>
              <a:buChar char="•"/>
            </a:pPr>
            <a:r>
              <a:rPr lang="en-US" sz="1700" dirty="0" smtClean="0"/>
              <a:t>Discussed his observations about how NSF addresses risk factors</a:t>
            </a:r>
            <a:endParaRPr lang="en-US" sz="1700" dirty="0"/>
          </a:p>
        </p:txBody>
      </p:sp>
    </p:spTree>
    <p:extLst>
      <p:ext uri="{BB962C8B-B14F-4D97-AF65-F5344CB8AC3E}">
        <p14:creationId xmlns:p14="http://schemas.microsoft.com/office/powerpoint/2010/main" val="1518928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81474"/>
            <a:ext cx="7863840" cy="4785926"/>
          </a:xfrm>
          <a:prstGeom prst="rect">
            <a:avLst/>
          </a:prstGeom>
        </p:spPr>
        <p:txBody>
          <a:bodyPr wrap="square">
            <a:spAutoFit/>
          </a:bodyPr>
          <a:lstStyle/>
          <a:p>
            <a:pPr>
              <a:spcAft>
                <a:spcPts val="1200"/>
              </a:spcAft>
            </a:pPr>
            <a:r>
              <a:rPr lang="en-US" dirty="0" smtClean="0"/>
              <a:t>On the basis of our briefings and review of materials NSF has provided to the Subcommittee, we have the following general observations:</a:t>
            </a:r>
            <a:endParaRPr lang="en-US" dirty="0"/>
          </a:p>
          <a:p>
            <a:pPr marL="285750" indent="-285750">
              <a:spcAft>
                <a:spcPts val="600"/>
              </a:spcAft>
              <a:buFont typeface="Arial" charset="0"/>
              <a:buChar char="•"/>
            </a:pPr>
            <a:r>
              <a:rPr lang="en-US" sz="1700" dirty="0"/>
              <a:t>Limiting the role of the facilities stage-gate process to one funding type (i.e., the MREFC budget account) does not support a systematic approach to risk-management.  The Subcommittee believes this is a tractable issue.</a:t>
            </a:r>
          </a:p>
          <a:p>
            <a:pPr marL="285750" lvl="0" indent="-285750">
              <a:spcAft>
                <a:spcPts val="600"/>
              </a:spcAft>
              <a:buFont typeface="Arial" charset="0"/>
              <a:buChar char="•"/>
            </a:pPr>
            <a:r>
              <a:rPr lang="en-US" sz="1700" dirty="0" smtClean="0"/>
              <a:t>NSF confounds approvals </a:t>
            </a:r>
            <a:r>
              <a:rPr lang="en-US" sz="1700" dirty="0"/>
              <a:t>(for moving from one stage to the next in a stage-gate process) and oversight of performance within a stage (CDR, PDR, construction, ops, </a:t>
            </a:r>
            <a:r>
              <a:rPr lang="en-US" sz="1700" dirty="0" err="1" smtClean="0"/>
              <a:t>etc</a:t>
            </a:r>
            <a:r>
              <a:rPr lang="en-US" sz="1700" dirty="0" smtClean="0"/>
              <a:t>).  Greater clarity in each task is required.</a:t>
            </a:r>
          </a:p>
          <a:p>
            <a:pPr marL="285750" lvl="0" indent="-285750">
              <a:spcAft>
                <a:spcPts val="600"/>
              </a:spcAft>
              <a:buFont typeface="Arial" charset="0"/>
              <a:buChar char="•"/>
            </a:pPr>
            <a:r>
              <a:rPr lang="en-US" sz="1700" dirty="0" smtClean="0"/>
              <a:t>Early stage facility investments (pre-CDR) are opaque to NSF leadership and oversight. </a:t>
            </a:r>
            <a:r>
              <a:rPr lang="en-US" sz="1700" dirty="0"/>
              <a:t>The Subcommittee believes this is a tractable </a:t>
            </a:r>
            <a:r>
              <a:rPr lang="en-US" sz="1700" dirty="0" smtClean="0"/>
              <a:t>issue.</a:t>
            </a:r>
            <a:endParaRPr lang="en-US" sz="1700" dirty="0"/>
          </a:p>
          <a:p>
            <a:pPr marL="285750" lvl="0" indent="-285750">
              <a:spcAft>
                <a:spcPts val="600"/>
              </a:spcAft>
              <a:buFont typeface="Arial" charset="0"/>
              <a:buChar char="•"/>
            </a:pPr>
            <a:r>
              <a:rPr lang="en-US" sz="1700" dirty="0" smtClean="0"/>
              <a:t>Recent creation of the interim watch group by Director Cordova is encouraging.  The challenge is to determine the best approach for embedding early actions in NSF.</a:t>
            </a:r>
          </a:p>
          <a:p>
            <a:pPr marL="285750" lvl="0" indent="-285750">
              <a:spcAft>
                <a:spcPts val="600"/>
              </a:spcAft>
              <a:buFont typeface="Arial" charset="0"/>
              <a:buChar char="•"/>
            </a:pPr>
            <a:r>
              <a:rPr lang="en-US" sz="1700" dirty="0" smtClean="0"/>
              <a:t>We have not yet looked into the NSB role and responsibilities with respect to major facilities.  Based on conversations with NSB staff, the subcommittee thinks the NSB role and skill  mix merits attention beyond our formal charge, but we have no findings or recommendations at this time</a:t>
            </a:r>
            <a:r>
              <a:rPr lang="en-US" dirty="0" smtClean="0"/>
              <a:t>.</a:t>
            </a:r>
            <a:endParaRPr lang="en-US" dirty="0"/>
          </a:p>
        </p:txBody>
      </p:sp>
      <p:sp>
        <p:nvSpPr>
          <p:cNvPr id="3" name="TextBox 2"/>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General Observations</a:t>
            </a:r>
          </a:p>
        </p:txBody>
      </p:sp>
    </p:spTree>
    <p:extLst>
      <p:ext uri="{BB962C8B-B14F-4D97-AF65-F5344CB8AC3E}">
        <p14:creationId xmlns:p14="http://schemas.microsoft.com/office/powerpoint/2010/main" val="658820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7863840" cy="5616922"/>
          </a:xfrm>
          <a:prstGeom prst="rect">
            <a:avLst/>
          </a:prstGeom>
        </p:spPr>
        <p:txBody>
          <a:bodyPr wrap="square">
            <a:spAutoFit/>
          </a:bodyPr>
          <a:lstStyle/>
          <a:p>
            <a:r>
              <a:rPr lang="en-US" b="1" dirty="0" smtClean="0"/>
              <a:t>Charge</a:t>
            </a:r>
            <a:endParaRPr lang="en-US" b="1" dirty="0"/>
          </a:p>
          <a:p>
            <a:pPr lvl="0">
              <a:spcAft>
                <a:spcPts val="1000"/>
              </a:spcAft>
            </a:pPr>
            <a:r>
              <a:rPr lang="en-US" dirty="0" smtClean="0"/>
              <a:t>Re-scope </a:t>
            </a:r>
            <a:r>
              <a:rPr lang="en-US" dirty="0"/>
              <a:t>of the role, duties, and membership of the Major Research Equipment and Facilities Construction (MREFC) Panel to include status update reviews of projects in the development and construction phases focusing on cost, schedule, and performance.  [NAPA Recommendation 6.2</a:t>
            </a:r>
            <a:r>
              <a:rPr lang="en-US" dirty="0" smtClean="0"/>
              <a:t>].</a:t>
            </a:r>
            <a:endParaRPr lang="en-US" dirty="0"/>
          </a:p>
          <a:p>
            <a:pPr lvl="0"/>
            <a:r>
              <a:rPr lang="en-US" b="1" dirty="0" smtClean="0"/>
              <a:t>Finding</a:t>
            </a:r>
          </a:p>
          <a:p>
            <a:pPr lvl="0">
              <a:spcAft>
                <a:spcPts val="1000"/>
              </a:spcAft>
            </a:pPr>
            <a:r>
              <a:rPr lang="en-US" dirty="0" smtClean="0"/>
              <a:t>NSF’s </a:t>
            </a:r>
            <a:r>
              <a:rPr lang="en-US" dirty="0"/>
              <a:t>current process mixes elements of a stage-gated approval process with oversight of project performance at each stage of the </a:t>
            </a:r>
            <a:r>
              <a:rPr lang="en-US" dirty="0" smtClean="0"/>
              <a:t>facility’s life cycle. </a:t>
            </a:r>
            <a:endParaRPr lang="en-US" dirty="0"/>
          </a:p>
          <a:p>
            <a:pPr lvl="0"/>
            <a:r>
              <a:rPr lang="en-US" b="1" dirty="0" smtClean="0"/>
              <a:t>Recommendation</a:t>
            </a:r>
          </a:p>
          <a:p>
            <a:pPr marL="285750" lvl="0" indent="-285750">
              <a:spcAft>
                <a:spcPts val="600"/>
              </a:spcAft>
              <a:buFont typeface="Arial" charset="0"/>
              <a:buChar char="•"/>
            </a:pPr>
            <a:r>
              <a:rPr lang="en-US" dirty="0"/>
              <a:t>NSF should create separate, well-coordinated processes for approvals and for project oversight, </a:t>
            </a:r>
            <a:r>
              <a:rPr lang="en-US" dirty="0" smtClean="0"/>
              <a:t>thinking carefully about the </a:t>
            </a:r>
            <a:r>
              <a:rPr lang="en-US" dirty="0"/>
              <a:t>appropriate questions and expertise required for approvals differs from that of oversight. </a:t>
            </a:r>
            <a:endParaRPr lang="en-US" dirty="0" smtClean="0"/>
          </a:p>
          <a:p>
            <a:pPr marL="285750" lvl="0" indent="-285750">
              <a:spcAft>
                <a:spcPts val="600"/>
              </a:spcAft>
              <a:buFont typeface="Arial" charset="0"/>
              <a:buChar char="•"/>
            </a:pPr>
            <a:r>
              <a:rPr lang="en-US" dirty="0"/>
              <a:t>The MREFC </a:t>
            </a:r>
            <a:r>
              <a:rPr lang="en-US" dirty="0" smtClean="0"/>
              <a:t>Panel’s role should focus on approvals </a:t>
            </a:r>
            <a:r>
              <a:rPr lang="en-US" dirty="0"/>
              <a:t>that move projects </a:t>
            </a:r>
            <a:r>
              <a:rPr lang="en-US" dirty="0" smtClean="0"/>
              <a:t>of $50M or greater through each stage in their life cycle, beyond the current practice of entry to MREFC  account.   Role of Director’s Review Board needs clarification.</a:t>
            </a:r>
          </a:p>
          <a:p>
            <a:pPr marL="285750" lvl="0" indent="-285750">
              <a:spcAft>
                <a:spcPts val="600"/>
              </a:spcAft>
              <a:buFont typeface="Arial" charset="0"/>
              <a:buChar char="•"/>
            </a:pPr>
            <a:r>
              <a:rPr lang="en-US" dirty="0" smtClean="0"/>
              <a:t>A separate group should be charged with on-going, risk-based oversight of projects.</a:t>
            </a:r>
          </a:p>
          <a:p>
            <a:pPr marL="285750" lvl="0" indent="-285750">
              <a:spcAft>
                <a:spcPts val="600"/>
              </a:spcAft>
              <a:buFont typeface="Arial" charset="0"/>
              <a:buChar char="•"/>
            </a:pPr>
            <a:endParaRPr lang="en-US" dirty="0"/>
          </a:p>
        </p:txBody>
      </p:sp>
      <p:sp>
        <p:nvSpPr>
          <p:cNvPr id="3" name="TextBox 2"/>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Re-scope MREFC Panel</a:t>
            </a:r>
          </a:p>
        </p:txBody>
      </p:sp>
    </p:spTree>
    <p:extLst>
      <p:ext uri="{BB962C8B-B14F-4D97-AF65-F5344CB8AC3E}">
        <p14:creationId xmlns:p14="http://schemas.microsoft.com/office/powerpoint/2010/main" val="793806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7863840" cy="5062924"/>
          </a:xfrm>
          <a:prstGeom prst="rect">
            <a:avLst/>
          </a:prstGeom>
        </p:spPr>
        <p:txBody>
          <a:bodyPr wrap="square">
            <a:spAutoFit/>
          </a:bodyPr>
          <a:lstStyle/>
          <a:p>
            <a:r>
              <a:rPr lang="en-US" b="1" dirty="0"/>
              <a:t>Charge</a:t>
            </a:r>
          </a:p>
          <a:p>
            <a:pPr lvl="0">
              <a:spcAft>
                <a:spcPts val="1200"/>
              </a:spcAft>
            </a:pPr>
            <a:r>
              <a:rPr lang="en-US" dirty="0" smtClean="0"/>
              <a:t>Evaluate </a:t>
            </a:r>
            <a:r>
              <a:rPr lang="en-US" dirty="0"/>
              <a:t>the potential value in extending the MREFC Panel’s role to operating facilities, including divestment (i.e. full life-cycle</a:t>
            </a:r>
            <a:r>
              <a:rPr lang="en-US" dirty="0" smtClean="0"/>
              <a:t>).</a:t>
            </a:r>
          </a:p>
          <a:p>
            <a:pPr lvl="0"/>
            <a:r>
              <a:rPr lang="en-US" b="1" dirty="0"/>
              <a:t>Finding</a:t>
            </a:r>
          </a:p>
          <a:p>
            <a:pPr>
              <a:spcAft>
                <a:spcPts val="1200"/>
              </a:spcAft>
            </a:pPr>
            <a:r>
              <a:rPr lang="en-US" dirty="0"/>
              <a:t>Major research facilities require routine oversight throughout their full lifecycle, and the NSF needs a consistent framework for risk monitoring independent of the budget account funding any given </a:t>
            </a:r>
            <a:r>
              <a:rPr lang="en-US" dirty="0" smtClean="0"/>
              <a:t>project. </a:t>
            </a:r>
            <a:endParaRPr lang="en-US" dirty="0"/>
          </a:p>
          <a:p>
            <a:pPr lvl="0"/>
            <a:r>
              <a:rPr lang="en-US" b="1" dirty="0"/>
              <a:t>Recommendation</a:t>
            </a:r>
          </a:p>
          <a:p>
            <a:pPr marL="285750" indent="-285750">
              <a:spcAft>
                <a:spcPts val="600"/>
              </a:spcAft>
              <a:buFont typeface="Arial" charset="0"/>
              <a:buChar char="•"/>
            </a:pPr>
            <a:r>
              <a:rPr lang="en-US" dirty="0"/>
              <a:t>NSF </a:t>
            </a:r>
            <a:r>
              <a:rPr lang="en-US" dirty="0" smtClean="0"/>
              <a:t>should </a:t>
            </a:r>
            <a:r>
              <a:rPr lang="en-US" dirty="0"/>
              <a:t>establish a </a:t>
            </a:r>
            <a:r>
              <a:rPr lang="en-US" dirty="0" smtClean="0"/>
              <a:t>standing internal committee</a:t>
            </a:r>
            <a:r>
              <a:rPr lang="en-US" dirty="0"/>
              <a:t> that </a:t>
            </a:r>
            <a:r>
              <a:rPr lang="en-US" dirty="0" smtClean="0"/>
              <a:t>will </a:t>
            </a:r>
            <a:r>
              <a:rPr lang="en-US" dirty="0"/>
              <a:t>meet </a:t>
            </a:r>
            <a:r>
              <a:rPr lang="en-US" dirty="0" smtClean="0"/>
              <a:t>regularly to </a:t>
            </a:r>
            <a:r>
              <a:rPr lang="en-US" dirty="0"/>
              <a:t>review not only the cost, schedule, and performance of all NSF projects in the development and construction </a:t>
            </a:r>
            <a:r>
              <a:rPr lang="en-US" dirty="0" smtClean="0"/>
              <a:t>stages, but also the </a:t>
            </a:r>
            <a:r>
              <a:rPr lang="en-US" dirty="0"/>
              <a:t>operational performance </a:t>
            </a:r>
            <a:r>
              <a:rPr lang="en-US" dirty="0" smtClean="0"/>
              <a:t>metrics for </a:t>
            </a:r>
            <a:r>
              <a:rPr lang="en-US" dirty="0"/>
              <a:t>the full portfolio of NSF large facilities to ensure that they are delivering the maximum scientific benefit </a:t>
            </a:r>
            <a:r>
              <a:rPr lang="en-US" dirty="0" smtClean="0"/>
              <a:t>possible. </a:t>
            </a:r>
            <a:endParaRPr lang="en-US" dirty="0"/>
          </a:p>
          <a:p>
            <a:pPr marL="285750" indent="-285750">
              <a:spcAft>
                <a:spcPts val="600"/>
              </a:spcAft>
              <a:buFont typeface="Arial" charset="0"/>
              <a:buChar char="•"/>
            </a:pPr>
            <a:r>
              <a:rPr lang="en-US" dirty="0"/>
              <a:t>Dr. </a:t>
            </a:r>
            <a:r>
              <a:rPr lang="en-US" dirty="0" smtClean="0"/>
              <a:t>Cordova’s interim </a:t>
            </a:r>
            <a:r>
              <a:rPr lang="en-US" dirty="0" err="1"/>
              <a:t>watchlist</a:t>
            </a:r>
            <a:r>
              <a:rPr lang="en-US" dirty="0"/>
              <a:t> </a:t>
            </a:r>
            <a:r>
              <a:rPr lang="en-US" dirty="0" smtClean="0"/>
              <a:t>group fulfills </a:t>
            </a:r>
            <a:r>
              <a:rPr lang="en-US" dirty="0"/>
              <a:t>many of the functions </a:t>
            </a:r>
            <a:r>
              <a:rPr lang="en-US" dirty="0" smtClean="0"/>
              <a:t>that we envision for this oversight committee </a:t>
            </a:r>
            <a:endParaRPr lang="en-US" dirty="0"/>
          </a:p>
          <a:p>
            <a:pPr lvl="0">
              <a:spcAft>
                <a:spcPts val="600"/>
              </a:spcAft>
            </a:pPr>
            <a:endParaRPr lang="en-US" dirty="0"/>
          </a:p>
        </p:txBody>
      </p:sp>
      <p:sp>
        <p:nvSpPr>
          <p:cNvPr id="3" name="TextBox 2"/>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Full Life-cycle Role</a:t>
            </a:r>
          </a:p>
        </p:txBody>
      </p:sp>
    </p:spTree>
    <p:extLst>
      <p:ext uri="{BB962C8B-B14F-4D97-AF65-F5344CB8AC3E}">
        <p14:creationId xmlns:p14="http://schemas.microsoft.com/office/powerpoint/2010/main" val="1339295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7863840" cy="3801041"/>
          </a:xfrm>
          <a:prstGeom prst="rect">
            <a:avLst/>
          </a:prstGeom>
        </p:spPr>
        <p:txBody>
          <a:bodyPr wrap="square">
            <a:spAutoFit/>
          </a:bodyPr>
          <a:lstStyle/>
          <a:p>
            <a:pPr lvl="0"/>
            <a:r>
              <a:rPr lang="en-US" b="1" dirty="0" smtClean="0"/>
              <a:t>Charge</a:t>
            </a:r>
          </a:p>
          <a:p>
            <a:pPr lvl="0">
              <a:spcAft>
                <a:spcPts val="1200"/>
              </a:spcAft>
            </a:pPr>
            <a:r>
              <a:rPr lang="en-US" dirty="0" smtClean="0"/>
              <a:t>Evaluate </a:t>
            </a:r>
            <a:r>
              <a:rPr lang="en-US" dirty="0"/>
              <a:t>the potential value in creating an internal agency “senior official” position in OD charged with reporting to the Director and Deputy Director/Chief Operating Officer on large </a:t>
            </a:r>
            <a:r>
              <a:rPr lang="en-US" dirty="0" smtClean="0"/>
              <a:t>facilities.</a:t>
            </a:r>
          </a:p>
          <a:p>
            <a:pPr lvl="0"/>
            <a:r>
              <a:rPr lang="en-US" b="1" dirty="0"/>
              <a:t>Finding </a:t>
            </a:r>
            <a:endParaRPr lang="en-US" b="1" dirty="0" smtClean="0"/>
          </a:p>
          <a:p>
            <a:pPr>
              <a:spcAft>
                <a:spcPts val="1200"/>
              </a:spcAft>
            </a:pPr>
            <a:r>
              <a:rPr lang="en-US" dirty="0"/>
              <a:t>The NAPA call for a Senior Official and for a Facilities FACA are tightly linked</a:t>
            </a:r>
            <a:r>
              <a:rPr lang="en-US" dirty="0" smtClean="0"/>
              <a:t>.  We see value in OD have a clearly articulated responsibility with respect to facilities and research infrastructure, which may include more than the MREFC budget account.  </a:t>
            </a:r>
            <a:endParaRPr lang="en-US" dirty="0"/>
          </a:p>
          <a:p>
            <a:pPr lvl="0"/>
            <a:r>
              <a:rPr lang="en-US" b="1" dirty="0" smtClean="0"/>
              <a:t>Recommendation</a:t>
            </a:r>
            <a:endParaRPr lang="en-US" b="1" dirty="0"/>
          </a:p>
          <a:p>
            <a:pPr lvl="0">
              <a:spcAft>
                <a:spcPts val="600"/>
              </a:spcAft>
            </a:pPr>
            <a:r>
              <a:rPr lang="en-US" dirty="0" smtClean="0"/>
              <a:t>Still under discussion. </a:t>
            </a:r>
            <a:endParaRPr lang="en-US" dirty="0"/>
          </a:p>
          <a:p>
            <a:pPr lvl="0">
              <a:spcAft>
                <a:spcPts val="600"/>
              </a:spcAft>
            </a:pPr>
            <a:endParaRPr lang="en-US" dirty="0"/>
          </a:p>
        </p:txBody>
      </p:sp>
      <p:sp>
        <p:nvSpPr>
          <p:cNvPr id="3" name="TextBox 2"/>
          <p:cNvSpPr txBox="1"/>
          <p:nvPr/>
        </p:nvSpPr>
        <p:spPr>
          <a:xfrm>
            <a:off x="1524000" y="437655"/>
            <a:ext cx="6343650" cy="496290"/>
          </a:xfrm>
          <a:prstGeom prst="rect">
            <a:avLst/>
          </a:prstGeom>
          <a:noFill/>
        </p:spPr>
        <p:txBody>
          <a:bodyPr wrap="square" rtlCol="0">
            <a:spAutoFit/>
          </a:bodyPr>
          <a:lstStyle/>
          <a:p>
            <a:pPr algn="ctr"/>
            <a:r>
              <a:rPr lang="en-US" sz="2625" b="1" dirty="0" smtClean="0">
                <a:latin typeface="Arial" charset="0"/>
                <a:ea typeface="Arial" charset="0"/>
                <a:cs typeface="Arial" charset="0"/>
              </a:rPr>
              <a:t>Senior Official</a:t>
            </a:r>
          </a:p>
        </p:txBody>
      </p:sp>
    </p:spTree>
    <p:extLst>
      <p:ext uri="{BB962C8B-B14F-4D97-AF65-F5344CB8AC3E}">
        <p14:creationId xmlns:p14="http://schemas.microsoft.com/office/powerpoint/2010/main" val="1770305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13299</TotalTime>
  <Words>1250</Words>
  <Application>Microsoft Office PowerPoint</Application>
  <PresentationFormat>On-screen Show (4:3)</PresentationFormat>
  <Paragraphs>95</Paragraphs>
  <Slides>12</Slides>
  <Notes>3</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12</vt:i4>
      </vt:variant>
    </vt:vector>
  </HeadingPairs>
  <TitlesOfParts>
    <vt:vector size="19" baseType="lpstr">
      <vt:lpstr>Arial</vt:lpstr>
      <vt:lpstr>Calibri</vt:lpstr>
      <vt:lpstr>Times New Roman</vt:lpstr>
      <vt:lpstr>1_Office Theme</vt:lpstr>
      <vt:lpstr>2_Custom Design</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sek9</dc:creator>
  <cp:lastModifiedBy>Rich, Jeffrey S.</cp:lastModifiedBy>
  <cp:revision>224</cp:revision>
  <cp:lastPrinted>2016-10-20T18:25:49Z</cp:lastPrinted>
  <dcterms:created xsi:type="dcterms:W3CDTF">2013-09-20T14:43:32Z</dcterms:created>
  <dcterms:modified xsi:type="dcterms:W3CDTF">2016-11-29T17:41:11Z</dcterms:modified>
</cp:coreProperties>
</file>